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2"/>
  </p:notesMasterIdLst>
  <p:sldIdLst>
    <p:sldId id="256" r:id="rId2"/>
    <p:sldId id="267" r:id="rId3"/>
    <p:sldId id="314" r:id="rId4"/>
    <p:sldId id="281" r:id="rId5"/>
    <p:sldId id="282" r:id="rId6"/>
    <p:sldId id="283" r:id="rId7"/>
    <p:sldId id="293" r:id="rId8"/>
    <p:sldId id="294" r:id="rId9"/>
    <p:sldId id="295" r:id="rId10"/>
    <p:sldId id="296" r:id="rId11"/>
    <p:sldId id="297" r:id="rId12"/>
    <p:sldId id="298" r:id="rId13"/>
    <p:sldId id="309" r:id="rId14"/>
    <p:sldId id="310" r:id="rId15"/>
    <p:sldId id="311" r:id="rId16"/>
    <p:sldId id="312" r:id="rId17"/>
    <p:sldId id="300" r:id="rId18"/>
    <p:sldId id="301" r:id="rId19"/>
    <p:sldId id="302" r:id="rId20"/>
    <p:sldId id="374" r:id="rId21"/>
    <p:sldId id="303" r:id="rId22"/>
    <p:sldId id="375" r:id="rId23"/>
    <p:sldId id="304" r:id="rId24"/>
    <p:sldId id="376" r:id="rId25"/>
    <p:sldId id="305" r:id="rId26"/>
    <p:sldId id="377" r:id="rId27"/>
    <p:sldId id="306" r:id="rId28"/>
    <p:sldId id="378" r:id="rId29"/>
    <p:sldId id="307" r:id="rId30"/>
    <p:sldId id="379" r:id="rId3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635"/>
    <a:srgbClr val="88CC00"/>
    <a:srgbClr val="A1EA2B"/>
    <a:srgbClr val="00CC00"/>
    <a:srgbClr val="9EFF29"/>
    <a:srgbClr val="C80064"/>
    <a:srgbClr val="C33A1F"/>
    <a:srgbClr val="0000CC"/>
    <a:srgbClr val="FF2549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88889" autoAdjust="0"/>
  </p:normalViewPr>
  <p:slideViewPr>
    <p:cSldViewPr snapToGrid="0">
      <p:cViewPr varScale="1">
        <p:scale>
          <a:sx n="78" d="100"/>
          <a:sy n="78" d="100"/>
        </p:scale>
        <p:origin x="1008" y="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862" y="60"/>
      </p:cViewPr>
      <p:guideLst/>
    </p:cSldViewPr>
  </p:notes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138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696" y="1998408"/>
            <a:ext cx="8229600" cy="168868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Master </a:t>
            </a: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696" y="3716591"/>
            <a:ext cx="8229600" cy="678426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rgbClr val="9EFF29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</a:t>
            </a:r>
            <a:r>
              <a:rPr lang="en-US" dirty="0" smtClean="0"/>
              <a:t>Master </a:t>
            </a:r>
            <a:r>
              <a:rPr lang="en-US" dirty="0"/>
              <a:t>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xmlns="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5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5" y="253834"/>
            <a:ext cx="8259099" cy="763526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275736"/>
            <a:ext cx="8246071" cy="3502740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536" y="539274"/>
            <a:ext cx="6695352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6284" y="1268361"/>
            <a:ext cx="6717891" cy="3420136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694" y="227404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1500663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1973060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4" y="1500663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4" y="1973060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1E867DF-3DCA-4725-94F0-F2B6BD747A82}"/>
              </a:ext>
            </a:extLst>
          </p:cNvPr>
          <p:cNvSpPr txBox="1"/>
          <p:nvPr userDrawn="1"/>
        </p:nvSpPr>
        <p:spPr>
          <a:xfrm>
            <a:off x="-9149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17148" y="2271254"/>
            <a:ext cx="4204189" cy="1445337"/>
          </a:xfrm>
        </p:spPr>
        <p:txBody>
          <a:bodyPr>
            <a:normAutofit/>
          </a:bodyPr>
          <a:lstStyle/>
          <a:p>
            <a:r>
              <a:rPr lang="en-US" dirty="0" smtClean="0"/>
              <a:t>Introduction to IOT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75184" y="3259391"/>
            <a:ext cx="8229600" cy="678426"/>
          </a:xfrm>
        </p:spPr>
        <p:txBody>
          <a:bodyPr/>
          <a:lstStyle/>
          <a:p>
            <a:r>
              <a:rPr lang="en-US" dirty="0" err="1" smtClean="0"/>
              <a:t>G.Mallikarjuna</a:t>
            </a:r>
            <a:r>
              <a:rPr lang="en-US" dirty="0" smtClean="0"/>
              <a:t> Rao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Exclusive Pair communication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534" y="1175328"/>
            <a:ext cx="3383002" cy="3648533"/>
          </a:xfrm>
        </p:spPr>
        <p:txBody>
          <a:bodyPr>
            <a:noAutofit/>
          </a:bodyPr>
          <a:lstStyle/>
          <a:p>
            <a:pPr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open sans"/>
              </a:rPr>
              <a:t>Exclusive Pair is a </a:t>
            </a:r>
            <a:r>
              <a:rPr lang="en-US" sz="1600" dirty="0" smtClean="0">
                <a:solidFill>
                  <a:srgbClr val="FF0000"/>
                </a:solidFill>
                <a:latin typeface="open sans"/>
              </a:rPr>
              <a:t>bidirectional, fully duplex communication model </a:t>
            </a:r>
            <a:r>
              <a:rPr lang="en-US" sz="1600" dirty="0" smtClean="0">
                <a:latin typeface="open sans"/>
              </a:rPr>
              <a:t>that uses a persistent connection between the client and server. 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open sans"/>
              </a:rPr>
              <a:t>Once the connection is setup it </a:t>
            </a:r>
            <a:r>
              <a:rPr lang="en-US" sz="1600" dirty="0" smtClean="0">
                <a:solidFill>
                  <a:srgbClr val="FF0000"/>
                </a:solidFill>
                <a:latin typeface="open sans"/>
              </a:rPr>
              <a:t>remains open until the client sends a request to close </a:t>
            </a:r>
            <a:r>
              <a:rPr lang="en-US" sz="1600" dirty="0" smtClean="0">
                <a:latin typeface="open sans"/>
              </a:rPr>
              <a:t>the connection. 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open sans"/>
              </a:rPr>
              <a:t>Client and server can send messages to each other after connection setup. 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44536" y="1224868"/>
            <a:ext cx="5382567" cy="3701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9003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REST-based Communication APIs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75" y="1092994"/>
            <a:ext cx="3474244" cy="359242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1400" dirty="0" smtClean="0">
                <a:solidFill>
                  <a:srgbClr val="FF0000"/>
                </a:solidFill>
                <a:latin typeface="open sans"/>
              </a:rPr>
              <a:t>Representational State Transfer </a:t>
            </a:r>
            <a:r>
              <a:rPr lang="en-US" sz="1400" dirty="0" smtClean="0">
                <a:latin typeface="open sans"/>
              </a:rPr>
              <a:t>(REST) is a set of architectural principles by which you can design </a:t>
            </a:r>
            <a:r>
              <a:rPr lang="en-US" sz="1400" dirty="0" smtClean="0">
                <a:solidFill>
                  <a:srgbClr val="FF0000"/>
                </a:solidFill>
                <a:latin typeface="open sans"/>
              </a:rPr>
              <a:t>web services and web APIs </a:t>
            </a:r>
            <a:r>
              <a:rPr lang="en-US" sz="1400" dirty="0" smtClean="0">
                <a:latin typeface="open sans"/>
              </a:rPr>
              <a:t>that focus on a system’s resources and </a:t>
            </a:r>
            <a:r>
              <a:rPr lang="en-US" sz="1400" dirty="0" smtClean="0">
                <a:solidFill>
                  <a:srgbClr val="FF0000"/>
                </a:solidFill>
                <a:latin typeface="open sans"/>
              </a:rPr>
              <a:t>how resource states are addressed and transferred</a:t>
            </a:r>
            <a:r>
              <a:rPr lang="en-US" sz="1400" dirty="0" smtClean="0">
                <a:latin typeface="open sans"/>
              </a:rPr>
              <a:t>.  </a:t>
            </a:r>
          </a:p>
          <a:p>
            <a:pPr>
              <a:lnSpc>
                <a:spcPct val="120000"/>
              </a:lnSpc>
            </a:pPr>
            <a:r>
              <a:rPr lang="en-US" sz="1400" dirty="0" smtClean="0">
                <a:latin typeface="open sans"/>
              </a:rPr>
              <a:t>REST APIs follow the request-response communication model. </a:t>
            </a:r>
          </a:p>
          <a:p>
            <a:pPr>
              <a:lnSpc>
                <a:spcPct val="120000"/>
              </a:lnSpc>
            </a:pPr>
            <a:r>
              <a:rPr lang="en-US" sz="1400" dirty="0" smtClean="0">
                <a:latin typeface="open sans"/>
              </a:rPr>
              <a:t>The REST architectural constraints apply to the components, connectors, and data elements, within a distributed hypermedia system.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69878" y="1204883"/>
            <a:ext cx="5271252" cy="3730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263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WebSocket</a:t>
            </a:r>
            <a:r>
              <a:rPr lang="en-US" dirty="0" smtClean="0">
                <a:latin typeface="+mn-lt"/>
              </a:rPr>
              <a:t>-based Communication APIs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5418" y="1536656"/>
            <a:ext cx="3696512" cy="291703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 err="1" smtClean="0"/>
              <a:t>WebSocket</a:t>
            </a:r>
            <a:r>
              <a:rPr lang="en-US" sz="2000" dirty="0" smtClean="0"/>
              <a:t> APIs allow                        </a:t>
            </a:r>
            <a:r>
              <a:rPr lang="en-US" sz="2000" dirty="0" smtClean="0">
                <a:solidFill>
                  <a:srgbClr val="FF0000"/>
                </a:solidFill>
              </a:rPr>
              <a:t>bi-directional, full duplex communication </a:t>
            </a:r>
            <a:r>
              <a:rPr lang="en-US" sz="2000" dirty="0" smtClean="0"/>
              <a:t>between clients and servers.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000" dirty="0" err="1" smtClean="0"/>
              <a:t>WebSocket</a:t>
            </a:r>
            <a:r>
              <a:rPr lang="en-US" sz="2000" dirty="0" smtClean="0"/>
              <a:t> APIs follow the </a:t>
            </a:r>
            <a:r>
              <a:rPr lang="en-US" sz="2000" dirty="0" smtClean="0">
                <a:solidFill>
                  <a:srgbClr val="FF0000"/>
                </a:solidFill>
              </a:rPr>
              <a:t>exclusive pair communication model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21813" y="1064390"/>
            <a:ext cx="5001695" cy="3861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7886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IOT Communication APIs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83127" y="1017360"/>
            <a:ext cx="8987098" cy="4015344"/>
          </a:xfrm>
        </p:spPr>
        <p:txBody>
          <a:bodyPr>
            <a:noAutofit/>
          </a:bodyPr>
          <a:lstStyle/>
          <a:p>
            <a:pPr marL="0" indent="0" fontAlgn="base">
              <a:buNone/>
            </a:pPr>
            <a:r>
              <a:rPr lang="en-US" sz="1800" dirty="0"/>
              <a:t>Generally we used Two APIs For </a:t>
            </a:r>
            <a:r>
              <a:rPr lang="en-US" sz="1800" dirty="0" err="1"/>
              <a:t>IoT</a:t>
            </a:r>
            <a:r>
              <a:rPr lang="en-US" sz="1800" dirty="0"/>
              <a:t> Communication. These </a:t>
            </a:r>
            <a:r>
              <a:rPr lang="en-US" sz="1800" dirty="0" err="1"/>
              <a:t>IoT</a:t>
            </a:r>
            <a:r>
              <a:rPr lang="en-US" sz="1800" dirty="0"/>
              <a:t> Communication APIs are:</a:t>
            </a:r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sz="1800" dirty="0"/>
              <a:t>REST-based Communication APIs</a:t>
            </a:r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sz="1800" dirty="0" err="1"/>
              <a:t>WebSocket</a:t>
            </a:r>
            <a:r>
              <a:rPr lang="en-US" sz="1800" dirty="0"/>
              <a:t>-based Communication APIs</a:t>
            </a:r>
          </a:p>
          <a:p>
            <a:pPr algn="just" fontAlgn="base"/>
            <a:r>
              <a:rPr lang="en-US" sz="1800" dirty="0"/>
              <a:t>REST-based Communication </a:t>
            </a:r>
            <a:r>
              <a:rPr lang="en-US" sz="1800" dirty="0" smtClean="0"/>
              <a:t>APIs :</a:t>
            </a:r>
            <a:r>
              <a:rPr lang="en-US" sz="1800" dirty="0" smtClean="0">
                <a:solidFill>
                  <a:srgbClr val="FF0000"/>
                </a:solidFill>
              </a:rPr>
              <a:t>Representational </a:t>
            </a:r>
            <a:r>
              <a:rPr lang="en-US" sz="1800" dirty="0">
                <a:solidFill>
                  <a:srgbClr val="FF0000"/>
                </a:solidFill>
              </a:rPr>
              <a:t>state transfer </a:t>
            </a:r>
            <a:r>
              <a:rPr lang="en-US" sz="1800" dirty="0"/>
              <a:t>(REST) is a </a:t>
            </a:r>
            <a:r>
              <a:rPr lang="en-US" sz="1800" dirty="0">
                <a:solidFill>
                  <a:srgbClr val="FF0000"/>
                </a:solidFill>
              </a:rPr>
              <a:t>set of architectural principles</a:t>
            </a:r>
            <a:r>
              <a:rPr lang="en-US" sz="1800" dirty="0"/>
              <a:t> by which you can design Web services the Web APIs that focus on </a:t>
            </a:r>
            <a:r>
              <a:rPr lang="en-US" sz="1800" dirty="0" err="1"/>
              <a:t>systems’s</a:t>
            </a:r>
            <a:r>
              <a:rPr lang="en-US" sz="1800" dirty="0"/>
              <a:t> resources and </a:t>
            </a:r>
            <a:r>
              <a:rPr lang="en-US" sz="1800" dirty="0">
                <a:solidFill>
                  <a:srgbClr val="FF0000"/>
                </a:solidFill>
              </a:rPr>
              <a:t>how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FF0000"/>
                </a:solidFill>
              </a:rPr>
              <a:t>resource states are addressed and transferred</a:t>
            </a:r>
            <a:r>
              <a:rPr lang="en-US" sz="1800" dirty="0"/>
              <a:t>. REST APIs that follow the </a:t>
            </a:r>
            <a:r>
              <a:rPr lang="en-US" sz="1800" b="1" dirty="0">
                <a:solidFill>
                  <a:srgbClr val="FF0000"/>
                </a:solidFill>
              </a:rPr>
              <a:t>request response communication </a:t>
            </a:r>
            <a:r>
              <a:rPr lang="en-US" sz="1800" b="1" dirty="0" smtClean="0">
                <a:solidFill>
                  <a:srgbClr val="FF0000"/>
                </a:solidFill>
              </a:rPr>
              <a:t>model</a:t>
            </a:r>
            <a:r>
              <a:rPr lang="en-US" sz="1800" dirty="0" smtClean="0"/>
              <a:t>.</a:t>
            </a:r>
            <a:r>
              <a:rPr lang="en-US" sz="1800" dirty="0"/>
              <a:t>  The rest architectural constraint are as follows:</a:t>
            </a:r>
          </a:p>
          <a:p>
            <a:pPr algn="just" fontAlgn="base"/>
            <a:r>
              <a:rPr lang="en-US" sz="1800" b="1" dirty="0"/>
              <a:t>Client-server –  </a:t>
            </a:r>
            <a:r>
              <a:rPr lang="en-US" sz="1800" dirty="0"/>
              <a:t>The principle behind the client-server constraint is the separation of concerns. </a:t>
            </a:r>
            <a:r>
              <a:rPr lang="en-US" sz="1800" dirty="0" smtClean="0"/>
              <a:t>Ex: clients </a:t>
            </a:r>
            <a:r>
              <a:rPr lang="en-US" sz="1800" dirty="0"/>
              <a:t>should not be concerned with the </a:t>
            </a:r>
            <a:r>
              <a:rPr lang="en-US" sz="1800" dirty="0">
                <a:solidFill>
                  <a:srgbClr val="FF0000"/>
                </a:solidFill>
              </a:rPr>
              <a:t>storage of data</a:t>
            </a:r>
            <a:r>
              <a:rPr lang="en-US" sz="1800" dirty="0"/>
              <a:t> which is concern of the </a:t>
            </a:r>
            <a:r>
              <a:rPr lang="en-US" sz="1800" dirty="0" smtClean="0"/>
              <a:t>server and the </a:t>
            </a:r>
            <a:r>
              <a:rPr lang="en-US" sz="1800" dirty="0"/>
              <a:t>server should not be concerned about the </a:t>
            </a:r>
            <a:r>
              <a:rPr lang="en-US" sz="1800" dirty="0">
                <a:solidFill>
                  <a:srgbClr val="FF0000"/>
                </a:solidFill>
              </a:rPr>
              <a:t>user interface</a:t>
            </a:r>
            <a:r>
              <a:rPr lang="en-US" sz="1800" dirty="0"/>
              <a:t>, which is concern of the </a:t>
            </a:r>
            <a:r>
              <a:rPr lang="en-US" sz="1800" dirty="0" smtClean="0"/>
              <a:t>client.</a:t>
            </a:r>
            <a:r>
              <a:rPr lang="en-US" sz="1800" dirty="0"/>
              <a:t>  Separation allows </a:t>
            </a:r>
            <a:r>
              <a:rPr lang="en-US" sz="1800" dirty="0">
                <a:solidFill>
                  <a:srgbClr val="FF0000"/>
                </a:solidFill>
              </a:rPr>
              <a:t>client and server to be independently developed and updated</a:t>
            </a:r>
            <a:r>
              <a:rPr lang="en-US" sz="1800" dirty="0" smtClean="0">
                <a:solidFill>
                  <a:srgbClr val="FF0000"/>
                </a:solidFill>
              </a:rPr>
              <a:t>.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3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IOT Communication APIs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275736"/>
            <a:ext cx="8246071" cy="3867764"/>
          </a:xfrm>
        </p:spPr>
        <p:txBody>
          <a:bodyPr>
            <a:normAutofit fontScale="55000" lnSpcReduction="20000"/>
          </a:bodyPr>
          <a:lstStyle/>
          <a:p>
            <a:pPr algn="just" fontAlgn="base">
              <a:lnSpc>
                <a:spcPct val="120000"/>
              </a:lnSpc>
            </a:pPr>
            <a:r>
              <a:rPr lang="en-US" sz="2900" b="1" dirty="0">
                <a:latin typeface="open sans"/>
              </a:rPr>
              <a:t>Stateless</a:t>
            </a:r>
            <a:r>
              <a:rPr lang="en-US" sz="2900" dirty="0">
                <a:latin typeface="open sans"/>
              </a:rPr>
              <a:t> – Each request from client to server must contain all the information necessary to understand the request, and cannot take advantage of any stored context on the server. The session </a:t>
            </a:r>
            <a:r>
              <a:rPr lang="en-US" sz="2900" dirty="0">
                <a:solidFill>
                  <a:srgbClr val="FF0000"/>
                </a:solidFill>
                <a:latin typeface="open sans"/>
              </a:rPr>
              <a:t>state is kept entirely on the client</a:t>
            </a:r>
            <a:r>
              <a:rPr lang="en-US" sz="2900" dirty="0">
                <a:latin typeface="open sans"/>
              </a:rPr>
              <a:t>.</a:t>
            </a:r>
          </a:p>
          <a:p>
            <a:pPr algn="just" fontAlgn="base">
              <a:lnSpc>
                <a:spcPct val="120000"/>
              </a:lnSpc>
            </a:pPr>
            <a:r>
              <a:rPr lang="en-US" sz="2900" b="1" dirty="0">
                <a:latin typeface="open sans"/>
              </a:rPr>
              <a:t>Cache-able</a:t>
            </a:r>
            <a:r>
              <a:rPr lang="en-US" sz="2900" dirty="0">
                <a:latin typeface="open sans"/>
              </a:rPr>
              <a:t> – Cache constraints requires that the data within a response to a request be implicitly or explicitly leveled as cache-able or non cache-able. If a response is cache-able, then a client cache is given the right to </a:t>
            </a:r>
            <a:r>
              <a:rPr lang="en-US" sz="2900" dirty="0">
                <a:solidFill>
                  <a:srgbClr val="FF0000"/>
                </a:solidFill>
                <a:latin typeface="open sans"/>
              </a:rPr>
              <a:t>reuse </a:t>
            </a:r>
            <a:r>
              <a:rPr lang="en-US" sz="2900" dirty="0">
                <a:latin typeface="open sans"/>
              </a:rPr>
              <a:t>that </a:t>
            </a:r>
            <a:r>
              <a:rPr lang="en-US" sz="2900" dirty="0" smtClean="0">
                <a:latin typeface="open sans"/>
              </a:rPr>
              <a:t>response </a:t>
            </a:r>
            <a:r>
              <a:rPr lang="en-US" sz="2900" dirty="0">
                <a:latin typeface="open sans"/>
              </a:rPr>
              <a:t>data for later, </a:t>
            </a:r>
            <a:r>
              <a:rPr lang="en-US" sz="2900" dirty="0">
                <a:solidFill>
                  <a:srgbClr val="FF0000"/>
                </a:solidFill>
                <a:latin typeface="open sans"/>
              </a:rPr>
              <a:t>equivalent requests</a:t>
            </a:r>
            <a:r>
              <a:rPr lang="en-US" sz="2900" dirty="0">
                <a:latin typeface="open sans"/>
              </a:rPr>
              <a:t>. </a:t>
            </a:r>
            <a:r>
              <a:rPr lang="en-US" sz="2900" dirty="0" smtClean="0">
                <a:latin typeface="open sans"/>
              </a:rPr>
              <a:t>Caching </a:t>
            </a:r>
            <a:r>
              <a:rPr lang="en-US" sz="2900" dirty="0">
                <a:latin typeface="open sans"/>
              </a:rPr>
              <a:t>can partially or completely eliminate some instructions and improve efficiency and scalability.</a:t>
            </a:r>
          </a:p>
          <a:p>
            <a:pPr algn="just" fontAlgn="base">
              <a:lnSpc>
                <a:spcPct val="120000"/>
              </a:lnSpc>
            </a:pPr>
            <a:r>
              <a:rPr lang="en-US" sz="2900" b="1" dirty="0">
                <a:latin typeface="open sans"/>
              </a:rPr>
              <a:t>Layered system</a:t>
            </a:r>
            <a:r>
              <a:rPr lang="en-US" sz="2900" dirty="0">
                <a:latin typeface="open sans"/>
              </a:rPr>
              <a:t> – layered system constraints, constrains the behavior of components such that each component </a:t>
            </a:r>
            <a:r>
              <a:rPr lang="en-US" sz="2900" dirty="0">
                <a:solidFill>
                  <a:srgbClr val="FF0000"/>
                </a:solidFill>
                <a:latin typeface="open sans"/>
              </a:rPr>
              <a:t>cannot see beyond the immediate layer </a:t>
            </a:r>
            <a:r>
              <a:rPr lang="en-US" sz="2900" dirty="0">
                <a:latin typeface="open sans"/>
              </a:rPr>
              <a:t>with they are interacting. For example, the client cannot tell whether it is connected directly to the end server or two an </a:t>
            </a:r>
            <a:r>
              <a:rPr lang="en-US" sz="2900" dirty="0" smtClean="0">
                <a:latin typeface="open sans"/>
              </a:rPr>
              <a:t>intermediary along </a:t>
            </a:r>
            <a:r>
              <a:rPr lang="en-US" sz="2900" dirty="0">
                <a:latin typeface="open sans"/>
              </a:rPr>
              <a:t>the way. System scalability can be improved by allowing intermediaries to respond to requests instead of the end server, without  the client having to do anything different.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61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Communication APIs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algn="just" fontAlgn="base"/>
            <a:r>
              <a:rPr lang="en-US" b="1" dirty="0"/>
              <a:t>Uniform interface </a:t>
            </a:r>
            <a:r>
              <a:rPr lang="en-US" dirty="0"/>
              <a:t>– uniform interface constraints requires that the method of communication between client and server must be uniform. Resources are identified in the requests (by </a:t>
            </a:r>
            <a:r>
              <a:rPr lang="en-US" dirty="0" smtClean="0"/>
              <a:t>URL’s in </a:t>
            </a:r>
            <a:r>
              <a:rPr lang="en-US" dirty="0"/>
              <a:t>web based systems) and are themselves is separate from the representations of the resources data returned to the client. </a:t>
            </a:r>
            <a:r>
              <a:rPr lang="en-US" dirty="0" smtClean="0"/>
              <a:t>When a client</a:t>
            </a:r>
            <a:r>
              <a:rPr lang="en-US" dirty="0" smtClean="0">
                <a:solidFill>
                  <a:srgbClr val="FF0000"/>
                </a:solidFill>
              </a:rPr>
              <a:t> holds a </a:t>
            </a:r>
            <a:r>
              <a:rPr lang="en-US" dirty="0">
                <a:solidFill>
                  <a:srgbClr val="FF0000"/>
                </a:solidFill>
              </a:rPr>
              <a:t>representation of </a:t>
            </a:r>
            <a:r>
              <a:rPr lang="en-US" dirty="0" smtClean="0">
                <a:solidFill>
                  <a:srgbClr val="FF0000"/>
                </a:solidFill>
              </a:rPr>
              <a:t>resources </a:t>
            </a:r>
            <a:r>
              <a:rPr lang="en-US" dirty="0">
                <a:solidFill>
                  <a:srgbClr val="FF0000"/>
                </a:solidFill>
              </a:rPr>
              <a:t>it has all </a:t>
            </a:r>
            <a:r>
              <a:rPr lang="en-US" dirty="0" smtClean="0">
                <a:solidFill>
                  <a:srgbClr val="FF0000"/>
                </a:solidFill>
              </a:rPr>
              <a:t>the information </a:t>
            </a:r>
            <a:r>
              <a:rPr lang="en-US" dirty="0" smtClean="0"/>
              <a:t>required to </a:t>
            </a:r>
            <a:r>
              <a:rPr lang="en-US" dirty="0" smtClean="0">
                <a:solidFill>
                  <a:srgbClr val="FF0000"/>
                </a:solidFill>
              </a:rPr>
              <a:t>update or delete </a:t>
            </a:r>
            <a:r>
              <a:rPr lang="en-US" dirty="0" smtClean="0"/>
              <a:t>the </a:t>
            </a:r>
            <a:r>
              <a:rPr lang="en-US" dirty="0"/>
              <a:t>resource </a:t>
            </a:r>
            <a:r>
              <a:rPr lang="en-US" dirty="0" smtClean="0"/>
              <a:t>(</a:t>
            </a:r>
            <a:r>
              <a:rPr lang="en-US" dirty="0"/>
              <a:t>provided the client has required permissions). Each message includes enough information to </a:t>
            </a:r>
            <a:r>
              <a:rPr lang="en-US" dirty="0">
                <a:solidFill>
                  <a:srgbClr val="FF0000"/>
                </a:solidFill>
              </a:rPr>
              <a:t>describe how to process the message</a:t>
            </a:r>
            <a:r>
              <a:rPr lang="en-US" dirty="0"/>
              <a:t>.</a:t>
            </a:r>
          </a:p>
          <a:p>
            <a:pPr algn="just" fontAlgn="base"/>
            <a:r>
              <a:rPr lang="en-US" b="1" dirty="0"/>
              <a:t>Code on demand</a:t>
            </a:r>
            <a:r>
              <a:rPr lang="en-US" dirty="0"/>
              <a:t> – Servers can provide </a:t>
            </a:r>
            <a:r>
              <a:rPr lang="en-US" dirty="0">
                <a:solidFill>
                  <a:srgbClr val="FF0000"/>
                </a:solidFill>
              </a:rPr>
              <a:t>executable code or scripts </a:t>
            </a:r>
            <a:r>
              <a:rPr lang="en-US" dirty="0"/>
              <a:t>for clients to execute in their context. this constraint is the only one that is optional.</a:t>
            </a:r>
          </a:p>
          <a:p>
            <a:pPr algn="just" fontAlgn="base"/>
            <a:r>
              <a:rPr lang="en-US" b="1" dirty="0"/>
              <a:t>A </a:t>
            </a:r>
            <a:r>
              <a:rPr lang="en-US" b="1" dirty="0" err="1"/>
              <a:t>RESTful</a:t>
            </a:r>
            <a:r>
              <a:rPr lang="en-US" b="1" dirty="0"/>
              <a:t> web service </a:t>
            </a:r>
            <a:r>
              <a:rPr lang="en-US" dirty="0"/>
              <a:t>is a ” Web API ” implemented using HTTP and REST principles. REST is most popular </a:t>
            </a:r>
            <a:r>
              <a:rPr lang="en-US" dirty="0" err="1"/>
              <a:t>IoT</a:t>
            </a:r>
            <a:r>
              <a:rPr lang="en-US" dirty="0"/>
              <a:t> Communication APIs.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695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705" t="14947" r="4239" b="4903"/>
          <a:stretch/>
        </p:blipFill>
        <p:spPr>
          <a:xfrm>
            <a:off x="0" y="0"/>
            <a:ext cx="9144000" cy="504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30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IoT</a:t>
            </a:r>
            <a:r>
              <a:rPr lang="en-US" dirty="0" smtClean="0">
                <a:latin typeface="+mn-lt"/>
              </a:rPr>
              <a:t> Levels &amp; Deployment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8020050" cy="3278981"/>
          </a:xfrm>
        </p:spPr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smtClean="0"/>
              <a:t>An </a:t>
            </a:r>
            <a:r>
              <a:rPr lang="en-US" dirty="0" err="1" smtClean="0"/>
              <a:t>IoT</a:t>
            </a:r>
            <a:r>
              <a:rPr lang="en-US" dirty="0" smtClean="0"/>
              <a:t> system comprises of the following components: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/>
              <a:t>Device</a:t>
            </a:r>
            <a:r>
              <a:rPr lang="en-US" dirty="0" smtClean="0"/>
              <a:t>: An </a:t>
            </a:r>
            <a:r>
              <a:rPr lang="en-US" dirty="0" err="1" smtClean="0"/>
              <a:t>IoT</a:t>
            </a:r>
            <a:r>
              <a:rPr lang="en-US" dirty="0" smtClean="0"/>
              <a:t> device allows identiﬁcation, remote sensing, actuating and remote monitoring capabilities.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/>
              <a:t>Resource</a:t>
            </a:r>
            <a:r>
              <a:rPr lang="en-US" dirty="0" smtClean="0"/>
              <a:t>:  Resources are </a:t>
            </a:r>
            <a:r>
              <a:rPr lang="en-US" dirty="0" smtClean="0">
                <a:solidFill>
                  <a:srgbClr val="FF0000"/>
                </a:solidFill>
              </a:rPr>
              <a:t>software components </a:t>
            </a:r>
            <a:r>
              <a:rPr lang="en-US" dirty="0" smtClean="0"/>
              <a:t>on the </a:t>
            </a:r>
            <a:r>
              <a:rPr lang="en-US" dirty="0" err="1" smtClean="0">
                <a:solidFill>
                  <a:srgbClr val="FF0000"/>
                </a:solidFill>
              </a:rPr>
              <a:t>IoT</a:t>
            </a:r>
            <a:r>
              <a:rPr lang="en-US" dirty="0" smtClean="0">
                <a:solidFill>
                  <a:srgbClr val="FF0000"/>
                </a:solidFill>
              </a:rPr>
              <a:t> device </a:t>
            </a:r>
            <a:r>
              <a:rPr lang="en-US" dirty="0" smtClean="0"/>
              <a:t>for </a:t>
            </a:r>
            <a:r>
              <a:rPr lang="en-US" dirty="0" smtClean="0">
                <a:solidFill>
                  <a:srgbClr val="FF0000"/>
                </a:solidFill>
              </a:rPr>
              <a:t>accessing, processing, and storing sensor information, or </a:t>
            </a:r>
            <a:r>
              <a:rPr lang="en-US" dirty="0" smtClean="0">
                <a:solidFill>
                  <a:srgbClr val="00B0F0"/>
                </a:solidFill>
              </a:rPr>
              <a:t>controlling actuators connected to the device</a:t>
            </a:r>
            <a:r>
              <a:rPr lang="en-US" dirty="0" smtClean="0"/>
              <a:t>.  Resources also include the software components that enable network access for the device.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/>
              <a:t>Controller Service</a:t>
            </a:r>
            <a:r>
              <a:rPr lang="en-US" dirty="0" smtClean="0"/>
              <a:t>:  </a:t>
            </a:r>
            <a:r>
              <a:rPr lang="en-US" dirty="0" smtClean="0">
                <a:solidFill>
                  <a:srgbClr val="FF0000"/>
                </a:solidFill>
              </a:rPr>
              <a:t>Controller service </a:t>
            </a:r>
            <a:r>
              <a:rPr lang="en-US" dirty="0" smtClean="0"/>
              <a:t>is a native service that </a:t>
            </a:r>
            <a:r>
              <a:rPr lang="en-US" dirty="0" smtClean="0">
                <a:solidFill>
                  <a:srgbClr val="FF0000"/>
                </a:solidFill>
              </a:rPr>
              <a:t>runs on the device and interacts with the web services</a:t>
            </a:r>
            <a:r>
              <a:rPr lang="en-US" dirty="0" smtClean="0"/>
              <a:t>. Controller service </a:t>
            </a:r>
            <a:r>
              <a:rPr lang="en-US" dirty="0" smtClean="0">
                <a:solidFill>
                  <a:srgbClr val="FF0000"/>
                </a:solidFill>
              </a:rPr>
              <a:t>sends data </a:t>
            </a:r>
            <a:r>
              <a:rPr lang="en-US" dirty="0" smtClean="0"/>
              <a:t>from the device to the web service and </a:t>
            </a:r>
            <a:r>
              <a:rPr lang="en-US" dirty="0" smtClean="0">
                <a:solidFill>
                  <a:srgbClr val="FF0000"/>
                </a:solidFill>
              </a:rPr>
              <a:t>receives commands </a:t>
            </a:r>
            <a:r>
              <a:rPr lang="en-US" dirty="0" smtClean="0"/>
              <a:t>from the application (via web services) for controlling the device.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</p:spTree>
    <p:extLst>
      <p:ext uri="{BB962C8B-B14F-4D97-AF65-F5344CB8AC3E}">
        <p14:creationId xmlns:p14="http://schemas.microsoft.com/office/powerpoint/2010/main" val="341469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IoT</a:t>
            </a:r>
            <a:r>
              <a:rPr lang="en-US" dirty="0" smtClean="0">
                <a:latin typeface="+mn-lt"/>
              </a:rPr>
              <a:t> Levels &amp; Deployment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8020050" cy="3278981"/>
          </a:xfrm>
        </p:spPr>
        <p:txBody>
          <a:bodyPr>
            <a:normAutofit fontScale="70000" lnSpcReduction="20000"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b="1" dirty="0" smtClean="0"/>
              <a:t>Database</a:t>
            </a:r>
            <a:r>
              <a:rPr lang="en-US" dirty="0" smtClean="0"/>
              <a:t>: Database can be either local or in the cloud and </a:t>
            </a:r>
            <a:r>
              <a:rPr lang="en-US" dirty="0" smtClean="0">
                <a:solidFill>
                  <a:srgbClr val="FF0000"/>
                </a:solidFill>
              </a:rPr>
              <a:t>stores the data generated by the </a:t>
            </a:r>
            <a:r>
              <a:rPr lang="en-US" dirty="0" err="1" smtClean="0">
                <a:solidFill>
                  <a:srgbClr val="FF0000"/>
                </a:solidFill>
              </a:rPr>
              <a:t>IoT</a:t>
            </a:r>
            <a:r>
              <a:rPr lang="en-US" dirty="0" smtClean="0">
                <a:solidFill>
                  <a:srgbClr val="FF0000"/>
                </a:solidFill>
              </a:rPr>
              <a:t> device</a:t>
            </a:r>
            <a:r>
              <a:rPr lang="en-US" dirty="0" smtClean="0"/>
              <a:t>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b="1" dirty="0" smtClean="0"/>
              <a:t>Web Service</a:t>
            </a:r>
            <a:r>
              <a:rPr lang="en-US" dirty="0" smtClean="0"/>
              <a:t>:  Web services </a:t>
            </a:r>
            <a:r>
              <a:rPr lang="en-US" dirty="0" smtClean="0">
                <a:solidFill>
                  <a:srgbClr val="FF0000"/>
                </a:solidFill>
              </a:rPr>
              <a:t>serve as a link </a:t>
            </a:r>
            <a:r>
              <a:rPr lang="en-US" dirty="0" smtClean="0"/>
              <a:t>between the </a:t>
            </a:r>
            <a:r>
              <a:rPr lang="en-US" dirty="0" err="1" smtClean="0"/>
              <a:t>IoT</a:t>
            </a:r>
            <a:r>
              <a:rPr lang="en-US" dirty="0" smtClean="0"/>
              <a:t> device, application, database and analysis components.  Web service can be either implemented using HTTP and REST principles (REST service) or using </a:t>
            </a:r>
            <a:r>
              <a:rPr lang="en-US" dirty="0" err="1" smtClean="0"/>
              <a:t>WebSocket</a:t>
            </a:r>
            <a:r>
              <a:rPr lang="en-US" dirty="0" smtClean="0"/>
              <a:t> protocol (</a:t>
            </a:r>
            <a:r>
              <a:rPr lang="en-US" dirty="0" err="1" smtClean="0"/>
              <a:t>WebSocket</a:t>
            </a:r>
            <a:r>
              <a:rPr lang="en-US" dirty="0" smtClean="0"/>
              <a:t> service).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b="1" dirty="0" smtClean="0"/>
              <a:t>Analysis Component</a:t>
            </a:r>
            <a:r>
              <a:rPr lang="en-US" dirty="0" smtClean="0"/>
              <a:t>: The Analysis Component is responsible for </a:t>
            </a:r>
            <a:r>
              <a:rPr lang="en-US" dirty="0" smtClean="0">
                <a:solidFill>
                  <a:srgbClr val="FF0000"/>
                </a:solidFill>
              </a:rPr>
              <a:t>analyzing the </a:t>
            </a:r>
            <a:r>
              <a:rPr lang="en-US" dirty="0" err="1" smtClean="0">
                <a:solidFill>
                  <a:srgbClr val="FF0000"/>
                </a:solidFill>
              </a:rPr>
              <a:t>IoT</a:t>
            </a:r>
            <a:r>
              <a:rPr lang="en-US" dirty="0" smtClean="0">
                <a:solidFill>
                  <a:srgbClr val="FF0000"/>
                </a:solidFill>
              </a:rPr>
              <a:t> data and generate results</a:t>
            </a:r>
            <a:r>
              <a:rPr lang="en-US" dirty="0" smtClean="0"/>
              <a:t> in a form which are easy for the user to understand.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b="1" dirty="0" smtClean="0"/>
              <a:t>Application</a:t>
            </a:r>
            <a:r>
              <a:rPr lang="en-US" dirty="0" smtClean="0"/>
              <a:t>: </a:t>
            </a:r>
            <a:r>
              <a:rPr lang="en-US" dirty="0" err="1" smtClean="0"/>
              <a:t>IoT</a:t>
            </a:r>
            <a:r>
              <a:rPr lang="en-US" dirty="0" smtClean="0"/>
              <a:t> applications </a:t>
            </a:r>
            <a:r>
              <a:rPr lang="en-US" dirty="0" smtClean="0">
                <a:solidFill>
                  <a:srgbClr val="FF0000"/>
                </a:solidFill>
              </a:rPr>
              <a:t>provide an interface </a:t>
            </a:r>
            <a:r>
              <a:rPr lang="en-US" dirty="0" smtClean="0"/>
              <a:t>that the users can use to control and monitor various aspects of the </a:t>
            </a:r>
            <a:r>
              <a:rPr lang="en-US" dirty="0" err="1" smtClean="0"/>
              <a:t>IoT</a:t>
            </a:r>
            <a:r>
              <a:rPr lang="en-US" dirty="0" smtClean="0"/>
              <a:t> system. Applications also allow users to view the system status and view the processed data.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</p:spTree>
    <p:extLst>
      <p:ext uri="{BB962C8B-B14F-4D97-AF65-F5344CB8AC3E}">
        <p14:creationId xmlns:p14="http://schemas.microsoft.com/office/powerpoint/2010/main" val="12850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IoT</a:t>
            </a:r>
            <a:r>
              <a:rPr lang="en-US" dirty="0" smtClean="0">
                <a:latin typeface="+mn-lt"/>
              </a:rPr>
              <a:t> Level-1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3897630" cy="3278981"/>
          </a:xfrm>
        </p:spPr>
        <p:txBody>
          <a:bodyPr>
            <a:normAutofit fontScale="70000" lnSpcReduction="20000"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A level-1 </a:t>
            </a:r>
            <a:r>
              <a:rPr lang="en-US" dirty="0" err="1" smtClean="0"/>
              <a:t>IoT</a:t>
            </a:r>
            <a:r>
              <a:rPr lang="en-US" dirty="0" smtClean="0"/>
              <a:t> system has a single node/device </a:t>
            </a:r>
            <a:r>
              <a:rPr lang="en-US" dirty="0" smtClean="0">
                <a:solidFill>
                  <a:srgbClr val="FF0000"/>
                </a:solidFill>
              </a:rPr>
              <a:t>that performs sensing and/or actuation, stores data, performs analysis and hosts the application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Level-1 </a:t>
            </a:r>
            <a:r>
              <a:rPr lang="en-US" dirty="0" err="1" smtClean="0"/>
              <a:t>IoT</a:t>
            </a:r>
            <a:r>
              <a:rPr lang="en-US" dirty="0" smtClean="0"/>
              <a:t> systems are suitable for modeling </a:t>
            </a:r>
            <a:r>
              <a:rPr lang="en-US" b="1" dirty="0" smtClean="0">
                <a:solidFill>
                  <a:srgbClr val="FF0000"/>
                </a:solidFill>
              </a:rPr>
              <a:t>low-cost and low-complexity solutions </a:t>
            </a:r>
            <a:r>
              <a:rPr lang="en-US" b="1" dirty="0" smtClean="0"/>
              <a:t>where the data involved is not big and the analysis requirements are not computationally intensive.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67250" y="1160860"/>
            <a:ext cx="3665220" cy="372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5794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Syllabus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Unit III</a:t>
            </a:r>
          </a:p>
          <a:p>
            <a:pPr marL="0" indent="0">
              <a:buNone/>
            </a:pPr>
            <a:r>
              <a:rPr lang="en-US" dirty="0"/>
              <a:t>Introduction To Internet of Things: Introduction, Physical Design of </a:t>
            </a:r>
            <a:r>
              <a:rPr lang="en-US" dirty="0" err="1"/>
              <a:t>IoT</a:t>
            </a:r>
            <a:r>
              <a:rPr lang="en-US" dirty="0"/>
              <a:t>, Logical Design of </a:t>
            </a:r>
            <a:r>
              <a:rPr lang="en-US" dirty="0" err="1"/>
              <a:t>IoT</a:t>
            </a:r>
            <a:r>
              <a:rPr lang="en-US" dirty="0"/>
              <a:t>, </a:t>
            </a:r>
            <a:r>
              <a:rPr lang="en-US" dirty="0" err="1"/>
              <a:t>IoT</a:t>
            </a:r>
            <a:r>
              <a:rPr lang="en-US" dirty="0"/>
              <a:t> enabling Technologies, </a:t>
            </a:r>
            <a:r>
              <a:rPr lang="en-US" dirty="0" err="1"/>
              <a:t>IoT</a:t>
            </a:r>
            <a:r>
              <a:rPr lang="en-US" dirty="0"/>
              <a:t> Levels and Deployment </a:t>
            </a:r>
            <a:r>
              <a:rPr lang="en-US" dirty="0" smtClean="0"/>
              <a:t>Templates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Domain Specific </a:t>
            </a:r>
            <a:r>
              <a:rPr lang="en-US" dirty="0" err="1"/>
              <a:t>IoTs</a:t>
            </a:r>
            <a:r>
              <a:rPr lang="en-US" dirty="0"/>
              <a:t>: Introduction, Home Automation, Smart Cities, Environment, Energy, Retail, Logistics, Agriculture, Industry, Health and </a:t>
            </a:r>
            <a:r>
              <a:rPr lang="en-US" dirty="0" err="1"/>
              <a:t>LifeStyle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UNIT IV</a:t>
            </a:r>
          </a:p>
          <a:p>
            <a:pPr marL="0" indent="0">
              <a:buNone/>
            </a:pPr>
            <a:r>
              <a:rPr lang="en-IN" dirty="0" err="1"/>
              <a:t>IoT</a:t>
            </a:r>
            <a:r>
              <a:rPr lang="en-IN" dirty="0"/>
              <a:t> Systems- Logical Design Using Python: Introduction, Installing python, Python data types and data structures, Control Flow, Functions, Modules, Packages, File Handling, Date/ Time operations, Classes, Python Packages of Interest for </a:t>
            </a:r>
            <a:r>
              <a:rPr lang="en-IN" dirty="0" err="1"/>
              <a:t>IoT</a:t>
            </a:r>
            <a:r>
              <a:rPr lang="en-IN" dirty="0" smtClean="0"/>
              <a:t>.</a:t>
            </a:r>
          </a:p>
          <a:p>
            <a:pPr marL="0" indent="0">
              <a:buNone/>
            </a:pPr>
            <a:r>
              <a:rPr lang="en-IN" dirty="0" err="1"/>
              <a:t>IoT</a:t>
            </a:r>
            <a:r>
              <a:rPr lang="en-IN" dirty="0"/>
              <a:t> Physical Devices And End Points: </a:t>
            </a:r>
            <a:r>
              <a:rPr lang="en-IN" dirty="0" err="1"/>
              <a:t>IoT</a:t>
            </a:r>
            <a:r>
              <a:rPr lang="en-IN" dirty="0"/>
              <a:t> Device, Exemplary Device: Raspberry Pi, About the board, Linux on Raspberry Pi, Raspberry Pi Interfaces, Programming Raspberry Pi with </a:t>
            </a:r>
            <a:r>
              <a:rPr lang="en-IN" dirty="0" smtClean="0"/>
              <a:t>Python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2141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9266" t="2766" r="18746" b="6233"/>
          <a:stretch/>
        </p:blipFill>
        <p:spPr>
          <a:xfrm>
            <a:off x="-480" y="0"/>
            <a:ext cx="9144480" cy="5058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6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IoT</a:t>
            </a:r>
            <a:r>
              <a:rPr lang="en-US" dirty="0" smtClean="0">
                <a:latin typeface="+mn-lt"/>
              </a:rPr>
              <a:t> Level-2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3943350" cy="3278981"/>
          </a:xfrm>
        </p:spPr>
        <p:txBody>
          <a:bodyPr>
            <a:normAutofit fontScale="62500" lnSpcReduction="20000"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A level-2 </a:t>
            </a:r>
            <a:r>
              <a:rPr lang="en-US" dirty="0" err="1" smtClean="0"/>
              <a:t>IoT</a:t>
            </a:r>
            <a:r>
              <a:rPr lang="en-US" dirty="0" smtClean="0"/>
              <a:t> system has a single node that </a:t>
            </a:r>
            <a:r>
              <a:rPr lang="en-US" dirty="0" smtClean="0">
                <a:solidFill>
                  <a:srgbClr val="FF0000"/>
                </a:solidFill>
              </a:rPr>
              <a:t>performs sensing and/or actuation and local analysis</a:t>
            </a:r>
            <a:r>
              <a:rPr lang="en-US" dirty="0" smtClean="0"/>
              <a:t>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Data is stored in the cloud and application is usually cloud-based.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Level-2 </a:t>
            </a:r>
            <a:r>
              <a:rPr lang="en-US" dirty="0" err="1" smtClean="0"/>
              <a:t>IoT</a:t>
            </a:r>
            <a:r>
              <a:rPr lang="en-US" dirty="0" smtClean="0"/>
              <a:t> systems are suitable for solutions where the </a:t>
            </a:r>
            <a:r>
              <a:rPr lang="en-US" dirty="0" smtClean="0">
                <a:solidFill>
                  <a:srgbClr val="FF0000"/>
                </a:solidFill>
              </a:rPr>
              <a:t>data involved is big</a:t>
            </a:r>
            <a:r>
              <a:rPr lang="en-US" dirty="0" smtClean="0"/>
              <a:t>, however, the primary analysis requirement </a:t>
            </a:r>
            <a:r>
              <a:rPr lang="en-US" dirty="0" smtClean="0">
                <a:solidFill>
                  <a:srgbClr val="FF0000"/>
                </a:solidFill>
              </a:rPr>
              <a:t>is not computationally intensive and </a:t>
            </a:r>
            <a:r>
              <a:rPr lang="en-US" dirty="0" smtClean="0"/>
              <a:t>can be done locally itself.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27492" y="1092994"/>
            <a:ext cx="4069080" cy="3581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1942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5721" t="10818" r="16409" b="20410"/>
          <a:stretch/>
        </p:blipFill>
        <p:spPr>
          <a:xfrm>
            <a:off x="97536" y="28729"/>
            <a:ext cx="8924543" cy="5114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5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IoT</a:t>
            </a:r>
            <a:r>
              <a:rPr lang="en-US" dirty="0" smtClean="0">
                <a:latin typeface="+mn-lt"/>
              </a:rPr>
              <a:t> Level-3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3966210" cy="3278981"/>
          </a:xfrm>
        </p:spPr>
        <p:txBody>
          <a:bodyPr>
            <a:normAutofit fontScale="77500" lnSpcReduction="20000"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A level-3 </a:t>
            </a:r>
            <a:r>
              <a:rPr lang="en-US" dirty="0" err="1" smtClean="0"/>
              <a:t>IoT</a:t>
            </a:r>
            <a:r>
              <a:rPr lang="en-US" dirty="0" smtClean="0"/>
              <a:t> system has a single node.  </a:t>
            </a:r>
            <a:r>
              <a:rPr lang="en-US" dirty="0" smtClean="0">
                <a:solidFill>
                  <a:srgbClr val="FF0000"/>
                </a:solidFill>
              </a:rPr>
              <a:t>Data is stored and analyzed in the cloud </a:t>
            </a:r>
            <a:r>
              <a:rPr lang="en-US" dirty="0" smtClean="0"/>
              <a:t>and application is cloud-based.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Level-3 </a:t>
            </a:r>
            <a:r>
              <a:rPr lang="en-US" dirty="0" err="1" smtClean="0"/>
              <a:t>IoT</a:t>
            </a:r>
            <a:r>
              <a:rPr lang="en-US" dirty="0" smtClean="0"/>
              <a:t> systems are suitable for solutions where the data involved is </a:t>
            </a:r>
            <a:r>
              <a:rPr lang="en-US" dirty="0" smtClean="0">
                <a:solidFill>
                  <a:srgbClr val="FF0000"/>
                </a:solidFill>
              </a:rPr>
              <a:t>big and the analysis requirements are computationally intensive</a:t>
            </a:r>
            <a:r>
              <a:rPr lang="en-US" dirty="0" smtClean="0"/>
              <a:t>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86350" y="1146092"/>
            <a:ext cx="3836545" cy="37252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6288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510" t="5359" r="12171"/>
          <a:stretch/>
        </p:blipFill>
        <p:spPr>
          <a:xfrm>
            <a:off x="109728" y="0"/>
            <a:ext cx="8924543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26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IoT</a:t>
            </a:r>
            <a:r>
              <a:rPr lang="en-US" dirty="0" smtClean="0">
                <a:latin typeface="+mn-lt"/>
              </a:rPr>
              <a:t> Level-4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3952875" cy="3278981"/>
          </a:xfrm>
        </p:spPr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A level-4 </a:t>
            </a:r>
            <a:r>
              <a:rPr lang="en-US" dirty="0" err="1" smtClean="0"/>
              <a:t>IoT</a:t>
            </a:r>
            <a:r>
              <a:rPr lang="en-US" dirty="0" smtClean="0"/>
              <a:t> system </a:t>
            </a:r>
            <a:r>
              <a:rPr lang="en-US" dirty="0" smtClean="0">
                <a:solidFill>
                  <a:srgbClr val="FF0000"/>
                </a:solidFill>
              </a:rPr>
              <a:t>has multiple nodes that perform local analysis</a:t>
            </a:r>
            <a:r>
              <a:rPr lang="en-US" dirty="0" smtClean="0"/>
              <a:t>. Data is stored in the cloud and application is cloud-based.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Level-4 </a:t>
            </a:r>
            <a:r>
              <a:rPr lang="en-US" dirty="0" smtClean="0">
                <a:solidFill>
                  <a:srgbClr val="FF0000"/>
                </a:solidFill>
              </a:rPr>
              <a:t>contains local and cloud-based observer nodes </a:t>
            </a:r>
            <a:r>
              <a:rPr lang="en-US" dirty="0" smtClean="0"/>
              <a:t>which can subscribe to and receive information collected in the cloud from </a:t>
            </a:r>
            <a:r>
              <a:rPr lang="en-US" dirty="0" err="1" smtClean="0"/>
              <a:t>IoT</a:t>
            </a:r>
            <a:r>
              <a:rPr lang="en-US" dirty="0" smtClean="0"/>
              <a:t> devices.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Level-4 </a:t>
            </a:r>
            <a:r>
              <a:rPr lang="en-US" dirty="0" err="1" smtClean="0"/>
              <a:t>IoT</a:t>
            </a:r>
            <a:r>
              <a:rPr lang="en-US" dirty="0" smtClean="0"/>
              <a:t> systems are suitable for solutions where </a:t>
            </a:r>
            <a:r>
              <a:rPr lang="en-US" dirty="0" smtClean="0">
                <a:solidFill>
                  <a:srgbClr val="FF0000"/>
                </a:solidFill>
              </a:rPr>
              <a:t>multiple nodes </a:t>
            </a:r>
            <a:r>
              <a:rPr lang="en-US" dirty="0" smtClean="0"/>
              <a:t>are required, the </a:t>
            </a:r>
            <a:r>
              <a:rPr lang="en-US" dirty="0" smtClean="0">
                <a:solidFill>
                  <a:srgbClr val="FF0000"/>
                </a:solidFill>
              </a:rPr>
              <a:t>data involved is big and the analysis requirements are computationally intensive.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977537"/>
            <a:ext cx="4536247" cy="3973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8261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651" t="5503" r="12971"/>
          <a:stretch/>
        </p:blipFill>
        <p:spPr>
          <a:xfrm>
            <a:off x="0" y="31500"/>
            <a:ext cx="9046464" cy="51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54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IoT</a:t>
            </a:r>
            <a:r>
              <a:rPr lang="en-US" dirty="0" smtClean="0">
                <a:latin typeface="+mn-lt"/>
              </a:rPr>
              <a:t> Level-5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75" y="1327071"/>
            <a:ext cx="4143375" cy="3496790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1600" dirty="0" smtClean="0"/>
              <a:t>A level-5 </a:t>
            </a:r>
            <a:r>
              <a:rPr lang="en-US" sz="1600" dirty="0" err="1" smtClean="0"/>
              <a:t>IoT</a:t>
            </a:r>
            <a:r>
              <a:rPr lang="en-US" sz="1600" dirty="0" smtClean="0"/>
              <a:t> system has multiple end nodes and </a:t>
            </a:r>
            <a:r>
              <a:rPr lang="en-US" sz="1600" dirty="0" smtClean="0">
                <a:solidFill>
                  <a:srgbClr val="FF0000"/>
                </a:solidFill>
              </a:rPr>
              <a:t>one coordinator node</a:t>
            </a:r>
            <a:r>
              <a:rPr lang="en-US" sz="1600" dirty="0" smtClean="0"/>
              <a:t>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1600" dirty="0" smtClean="0"/>
              <a:t>The end nodes that perform sensing and/or actuation.  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1600" dirty="0" smtClean="0">
                <a:solidFill>
                  <a:srgbClr val="FF0000"/>
                </a:solidFill>
              </a:rPr>
              <a:t>Coordinator node collects </a:t>
            </a:r>
            <a:r>
              <a:rPr lang="en-US" sz="1600" dirty="0" smtClean="0"/>
              <a:t>data from the end nodes and sends to the cloud.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1600" dirty="0" smtClean="0"/>
              <a:t>Data is stored and analyzed in the cloud and application is cloud-based.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1600" dirty="0" smtClean="0"/>
              <a:t>Level-5 </a:t>
            </a:r>
            <a:r>
              <a:rPr lang="en-US" sz="1600" dirty="0" err="1" smtClean="0"/>
              <a:t>IoT</a:t>
            </a:r>
            <a:r>
              <a:rPr lang="en-US" sz="1600" dirty="0" smtClean="0"/>
              <a:t> systems are suitable for solutions based on </a:t>
            </a:r>
            <a:r>
              <a:rPr lang="en-US" sz="1600" b="1" dirty="0" smtClean="0">
                <a:solidFill>
                  <a:srgbClr val="FF0000"/>
                </a:solidFill>
              </a:rPr>
              <a:t>wireless sensor networks</a:t>
            </a:r>
            <a:r>
              <a:rPr lang="en-US" sz="1600" dirty="0" smtClean="0"/>
              <a:t>, in which the data involved is big and the analysis requirements are computationally intensive.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6250" y="1160294"/>
            <a:ext cx="4857750" cy="3669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9954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272" t="5080" r="12605" b="2755"/>
          <a:stretch/>
        </p:blipFill>
        <p:spPr>
          <a:xfrm>
            <a:off x="97536" y="0"/>
            <a:ext cx="894892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5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IoT</a:t>
            </a:r>
            <a:r>
              <a:rPr lang="en-US" dirty="0" smtClean="0">
                <a:latin typeface="+mn-lt"/>
              </a:rPr>
              <a:t> Level-6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74" y="1109662"/>
            <a:ext cx="3857625" cy="381629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600" dirty="0" smtClean="0"/>
              <a:t>A level-6 </a:t>
            </a:r>
            <a:r>
              <a:rPr lang="en-US" sz="1600" dirty="0" err="1" smtClean="0"/>
              <a:t>IoT</a:t>
            </a:r>
            <a:r>
              <a:rPr lang="en-US" sz="1600" dirty="0" smtClean="0"/>
              <a:t> system has </a:t>
            </a:r>
            <a:r>
              <a:rPr lang="en-US" sz="1600" dirty="0" smtClean="0">
                <a:solidFill>
                  <a:srgbClr val="FF0000"/>
                </a:solidFill>
              </a:rPr>
              <a:t>multiple independent end nodes that perform sensing and/or actuation and send data to the cloud</a:t>
            </a:r>
            <a:r>
              <a:rPr lang="en-US" sz="1600" dirty="0" smtClean="0"/>
              <a:t>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600" dirty="0" smtClean="0"/>
              <a:t>Data is stored in the cloud and application is cloud-based.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600" dirty="0" smtClean="0"/>
              <a:t>The analytics component analyzes the data and stores the results in the cloud database.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600" dirty="0" smtClean="0"/>
              <a:t>The results are visualized with the cloud-based application.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600" dirty="0" smtClean="0"/>
              <a:t>The </a:t>
            </a:r>
            <a:r>
              <a:rPr lang="en-US" sz="1600" b="1" dirty="0" smtClean="0">
                <a:solidFill>
                  <a:srgbClr val="FF0000"/>
                </a:solidFill>
              </a:rPr>
              <a:t>centralized controller is aware of the status of all the end nodes </a:t>
            </a:r>
            <a:r>
              <a:rPr lang="en-US" sz="1600" dirty="0" smtClean="0"/>
              <a:t>and sends control commands to the nodes.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00499" y="1167868"/>
            <a:ext cx="4831556" cy="3646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2050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6624" y="2306293"/>
            <a:ext cx="5504732" cy="1476375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extBox 6"/>
          <p:cNvSpPr txBox="1"/>
          <p:nvPr/>
        </p:nvSpPr>
        <p:spPr>
          <a:xfrm>
            <a:off x="1392170" y="2496649"/>
            <a:ext cx="51816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5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Chapter 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9032" y="3240211"/>
            <a:ext cx="5181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054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lang="en-US" sz="3000" dirty="0" err="1">
                <a:solidFill>
                  <a:srgbClr val="054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IoT</a:t>
            </a:r>
            <a:endParaRPr lang="en-US" sz="3000" dirty="0">
              <a:solidFill>
                <a:srgbClr val="0547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884" y="0"/>
            <a:ext cx="333016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1" name="Picture 1" descr="E:\IoT Book - Lecture Slides\IoT_Cover_Front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24353" y="46164"/>
            <a:ext cx="4608555" cy="5120418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3799398" y="4935750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</p:spTree>
    <p:extLst>
      <p:ext uri="{BB962C8B-B14F-4D97-AF65-F5344CB8AC3E}">
        <p14:creationId xmlns:p14="http://schemas.microsoft.com/office/powerpoint/2010/main" val="932108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2676" t="9430" r="12606"/>
          <a:stretch/>
        </p:blipFill>
        <p:spPr>
          <a:xfrm>
            <a:off x="109728" y="1"/>
            <a:ext cx="8912352" cy="503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0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Logical Design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0" y="1275736"/>
            <a:ext cx="8574344" cy="3502740"/>
          </a:xfrm>
        </p:spPr>
        <p:txBody>
          <a:bodyPr>
            <a:normAutofit lnSpcReduction="10000"/>
          </a:bodyPr>
          <a:lstStyle/>
          <a:p>
            <a:pPr marL="0" indent="0" algn="just" fontAlgn="base">
              <a:buNone/>
            </a:pPr>
            <a:r>
              <a:rPr lang="en-US" dirty="0"/>
              <a:t>Logical design of </a:t>
            </a:r>
            <a:r>
              <a:rPr lang="en-US" dirty="0" err="1"/>
              <a:t>IoT</a:t>
            </a:r>
            <a:r>
              <a:rPr lang="en-US" dirty="0"/>
              <a:t> system refers to an abstract representation of the entities &amp; processes without going into the low-level specifies of the implementation. For understanding Logical Design of </a:t>
            </a:r>
            <a:r>
              <a:rPr lang="en-US" dirty="0" err="1"/>
              <a:t>IoT</a:t>
            </a:r>
            <a:r>
              <a:rPr lang="en-US" dirty="0"/>
              <a:t>, we describes given below terms.</a:t>
            </a:r>
          </a:p>
          <a:p>
            <a:pPr fontAlgn="base"/>
            <a:r>
              <a:rPr lang="en-US" dirty="0" err="1"/>
              <a:t>IoT</a:t>
            </a:r>
            <a:r>
              <a:rPr lang="en-US" dirty="0"/>
              <a:t> Functional Blocks</a:t>
            </a:r>
          </a:p>
          <a:p>
            <a:pPr fontAlgn="base"/>
            <a:r>
              <a:rPr lang="en-US" dirty="0" err="1"/>
              <a:t>IoT</a:t>
            </a:r>
            <a:r>
              <a:rPr lang="en-US" dirty="0"/>
              <a:t> Communication Models</a:t>
            </a:r>
          </a:p>
          <a:p>
            <a:pPr fontAlgn="base"/>
            <a:r>
              <a:rPr lang="en-US" dirty="0" err="1"/>
              <a:t>IoT</a:t>
            </a:r>
            <a:r>
              <a:rPr lang="en-US" dirty="0"/>
              <a:t> Communication APIs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009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901" y="162394"/>
            <a:ext cx="8259099" cy="76352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IOT Functional Blocks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10" y="1017450"/>
            <a:ext cx="9063990" cy="4126050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en-US" sz="1800" dirty="0" smtClean="0"/>
              <a:t>IOT functional </a:t>
            </a:r>
            <a:r>
              <a:rPr lang="en-US" sz="1800" dirty="0"/>
              <a:t>blocks that provide the system the capabilities for </a:t>
            </a:r>
            <a:r>
              <a:rPr lang="en-US" sz="1800" dirty="0">
                <a:solidFill>
                  <a:srgbClr val="FF0000"/>
                </a:solidFill>
              </a:rPr>
              <a:t>identification, sensing, actuation, communication and management</a:t>
            </a:r>
            <a:r>
              <a:rPr lang="en-US" sz="1800" dirty="0" smtClean="0">
                <a:solidFill>
                  <a:srgbClr val="FF0000"/>
                </a:solidFill>
              </a:rPr>
              <a:t>.</a:t>
            </a:r>
            <a:r>
              <a:rPr lang="en-US" sz="1800" dirty="0" smtClean="0"/>
              <a:t> functional </a:t>
            </a:r>
            <a:r>
              <a:rPr lang="en-US" sz="1800" dirty="0"/>
              <a:t>blocks are: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sz="1800" b="1" dirty="0"/>
              <a:t>Device:</a:t>
            </a:r>
            <a:r>
              <a:rPr lang="en-US" sz="1800" dirty="0"/>
              <a:t> An </a:t>
            </a:r>
            <a:r>
              <a:rPr lang="en-US" sz="1800" dirty="0" err="1"/>
              <a:t>IoT</a:t>
            </a:r>
            <a:r>
              <a:rPr lang="en-US" sz="1800" dirty="0"/>
              <a:t> system comprises of devices that provide sensing, actuation, monitoring and control functions.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sz="1800" b="1" dirty="0"/>
              <a:t>Communication:</a:t>
            </a:r>
            <a:r>
              <a:rPr lang="en-US" sz="1800" dirty="0"/>
              <a:t> Handles the communication for the </a:t>
            </a:r>
            <a:r>
              <a:rPr lang="en-US" sz="1800" dirty="0" err="1"/>
              <a:t>IoT</a:t>
            </a:r>
            <a:r>
              <a:rPr lang="en-US" sz="1800" dirty="0"/>
              <a:t> system.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sz="1800" b="1" dirty="0"/>
              <a:t>Services:</a:t>
            </a:r>
            <a:r>
              <a:rPr lang="en-US" sz="1800" dirty="0"/>
              <a:t> services for </a:t>
            </a:r>
            <a:r>
              <a:rPr lang="en-US" sz="1800" dirty="0">
                <a:solidFill>
                  <a:srgbClr val="FF0000"/>
                </a:solidFill>
              </a:rPr>
              <a:t>device monitoring, device control service, data publishing services and services for device discovery</a:t>
            </a:r>
            <a:r>
              <a:rPr lang="en-US" sz="1800" dirty="0"/>
              <a:t>.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sz="1800" b="1" dirty="0"/>
              <a:t>Management:</a:t>
            </a:r>
            <a:r>
              <a:rPr lang="en-US" sz="1800" dirty="0"/>
              <a:t> this blocks provides various functions to govern the </a:t>
            </a:r>
            <a:r>
              <a:rPr lang="en-US" sz="1800" dirty="0" err="1"/>
              <a:t>IoT</a:t>
            </a:r>
            <a:r>
              <a:rPr lang="en-US" sz="1800" dirty="0"/>
              <a:t> system.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sz="1800" b="1" dirty="0"/>
              <a:t>Security:</a:t>
            </a:r>
            <a:r>
              <a:rPr lang="en-US" sz="1800" dirty="0"/>
              <a:t> this block secures the </a:t>
            </a:r>
            <a:r>
              <a:rPr lang="en-US" sz="1800" dirty="0" err="1"/>
              <a:t>IoT</a:t>
            </a:r>
            <a:r>
              <a:rPr lang="en-US" sz="1800" dirty="0"/>
              <a:t> system and by providing functions such as authentication , authorization, message and content integrity, and data security.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sz="1800" b="1" dirty="0"/>
              <a:t>Application:</a:t>
            </a:r>
            <a:r>
              <a:rPr lang="en-US" sz="1800" dirty="0"/>
              <a:t> This is an interface that the users can use to </a:t>
            </a:r>
            <a:r>
              <a:rPr lang="en-US" sz="1800" dirty="0">
                <a:solidFill>
                  <a:srgbClr val="FF0000"/>
                </a:solidFill>
              </a:rPr>
              <a:t>control and monitor various aspects of the </a:t>
            </a:r>
            <a:r>
              <a:rPr lang="en-US" sz="1800" dirty="0" err="1">
                <a:solidFill>
                  <a:srgbClr val="FF0000"/>
                </a:solidFill>
              </a:rPr>
              <a:t>IoT</a:t>
            </a:r>
            <a:r>
              <a:rPr lang="en-US" sz="1800" dirty="0">
                <a:solidFill>
                  <a:srgbClr val="FF0000"/>
                </a:solidFill>
              </a:rPr>
              <a:t> system.</a:t>
            </a:r>
            <a:r>
              <a:rPr lang="en-US" sz="1800" dirty="0"/>
              <a:t> Application also allow users to view the system status and view or analyze the processed data.</a:t>
            </a:r>
          </a:p>
          <a:p>
            <a:pPr>
              <a:buFont typeface="Wingdings" panose="05000000000000000000" pitchFamily="2" charset="2"/>
              <a:buChar char="q"/>
            </a:pP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113004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928" t="15990" r="29772" b="19443"/>
          <a:stretch/>
        </p:blipFill>
        <p:spPr>
          <a:xfrm>
            <a:off x="797281" y="1467197"/>
            <a:ext cx="7318019" cy="39049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72100" y="400050"/>
            <a:ext cx="3771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IOT Functional blocks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08429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6495" y="-1400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 Communication Models:</a:t>
            </a:r>
            <a:br>
              <a:rPr lang="en-US" dirty="0" smtClean="0">
                <a:latin typeface="+mn-lt"/>
              </a:rPr>
            </a:br>
            <a:r>
              <a:rPr lang="en-US" dirty="0" smtClean="0">
                <a:latin typeface="+mn-lt"/>
              </a:rPr>
              <a:t>Request-Response communication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575" y="1148279"/>
            <a:ext cx="3349001" cy="3918685"/>
          </a:xfrm>
        </p:spPr>
        <p:txBody>
          <a:bodyPr>
            <a:noAutofit/>
          </a:bodyPr>
          <a:lstStyle/>
          <a:p>
            <a:r>
              <a:rPr lang="en-US" sz="1600" dirty="0" smtClean="0">
                <a:latin typeface="open sans"/>
              </a:rPr>
              <a:t>Request-Response is a communication model in which the </a:t>
            </a:r>
            <a:r>
              <a:rPr lang="en-US" sz="1600" dirty="0" smtClean="0">
                <a:solidFill>
                  <a:srgbClr val="FF0000"/>
                </a:solidFill>
                <a:latin typeface="open sans"/>
              </a:rPr>
              <a:t>client sends requests to the server and the server responds </a:t>
            </a:r>
            <a:r>
              <a:rPr lang="en-US" sz="1600" dirty="0" smtClean="0">
                <a:latin typeface="open sans"/>
              </a:rPr>
              <a:t>to the requests.  </a:t>
            </a:r>
          </a:p>
          <a:p>
            <a:endParaRPr lang="en-US" sz="1600" dirty="0" smtClean="0">
              <a:latin typeface="open sans"/>
            </a:endParaRPr>
          </a:p>
          <a:p>
            <a:r>
              <a:rPr lang="en-US" sz="1600" dirty="0" smtClean="0">
                <a:latin typeface="open sans"/>
              </a:rPr>
              <a:t>When the server receives a request, it decides </a:t>
            </a:r>
            <a:r>
              <a:rPr lang="en-US" sz="1600" dirty="0" smtClean="0">
                <a:solidFill>
                  <a:srgbClr val="FF0000"/>
                </a:solidFill>
                <a:latin typeface="open sans"/>
              </a:rPr>
              <a:t>how to respond, fetches the data, retrieves resource representations,  prepares the response</a:t>
            </a:r>
            <a:r>
              <a:rPr lang="en-US" sz="1600" dirty="0" smtClean="0">
                <a:latin typeface="open sans"/>
              </a:rPr>
              <a:t>,  and then sends the response to the client.  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64144" y="1092994"/>
            <a:ext cx="5254125" cy="3177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4302715" y="4228068"/>
            <a:ext cx="4572000" cy="840230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lnSpc>
                <a:spcPct val="90000"/>
              </a:lnSpc>
            </a:pPr>
            <a:r>
              <a:rPr lang="en-US" altLang="en-US" dirty="0" smtClean="0"/>
              <a:t>Representations:</a:t>
            </a:r>
          </a:p>
          <a:p>
            <a:pPr lvl="1">
              <a:lnSpc>
                <a:spcPct val="90000"/>
              </a:lnSpc>
            </a:pPr>
            <a:r>
              <a:rPr lang="en-US" altLang="en-US" dirty="0" smtClean="0">
                <a:solidFill>
                  <a:schemeClr val="tx2"/>
                </a:solidFill>
              </a:rPr>
              <a:t>JavaScript </a:t>
            </a:r>
            <a:r>
              <a:rPr lang="en-US" altLang="en-US" dirty="0">
                <a:solidFill>
                  <a:schemeClr val="tx2"/>
                </a:solidFill>
              </a:rPr>
              <a:t>Object Notation (JSON)</a:t>
            </a:r>
          </a:p>
          <a:p>
            <a:pPr lvl="1">
              <a:lnSpc>
                <a:spcPct val="90000"/>
              </a:lnSpc>
            </a:pPr>
            <a:r>
              <a:rPr lang="en-US" altLang="en-US" dirty="0" smtClean="0">
                <a:solidFill>
                  <a:schemeClr val="tx2"/>
                </a:solidFill>
              </a:rPr>
              <a:t>XML</a:t>
            </a:r>
            <a:endParaRPr lang="en-US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868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 Publish-Subscribe communication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023" y="1355681"/>
            <a:ext cx="4208387" cy="3278981"/>
          </a:xfrm>
        </p:spPr>
        <p:txBody>
          <a:bodyPr>
            <a:normAutofit fontScale="62500" lnSpcReduction="20000"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Publish-Subscribe is a communication model that involves </a:t>
            </a:r>
            <a:r>
              <a:rPr lang="en-US" dirty="0" smtClean="0">
                <a:solidFill>
                  <a:srgbClr val="FF0000"/>
                </a:solidFill>
              </a:rPr>
              <a:t>publishers, brokers and consumers. 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Publishers are the source of data.  Publishers send the </a:t>
            </a:r>
            <a:r>
              <a:rPr lang="en-US" dirty="0" smtClean="0">
                <a:solidFill>
                  <a:srgbClr val="FF0000"/>
                </a:solidFill>
              </a:rPr>
              <a:t>data to the topics </a:t>
            </a:r>
            <a:r>
              <a:rPr lang="en-US" dirty="0" smtClean="0"/>
              <a:t>which are managed by the broker. Publishers are not aware of the consumers.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Consumers </a:t>
            </a:r>
            <a:r>
              <a:rPr lang="en-US" dirty="0" smtClean="0">
                <a:solidFill>
                  <a:srgbClr val="FF0000"/>
                </a:solidFill>
              </a:rPr>
              <a:t>subscribe to the topics </a:t>
            </a:r>
            <a:r>
              <a:rPr lang="en-US" dirty="0" smtClean="0"/>
              <a:t>which are managed by the broker.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 smtClean="0"/>
              <a:t>When the broker receives data for a topic from the publisher, it sends the data to all the subscribed consumers.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23460" y="1204884"/>
            <a:ext cx="3973112" cy="2937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8674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4390"/>
          </a:xfrm>
          <a:prstGeom prst="rect">
            <a:avLst/>
          </a:prstGeom>
          <a:solidFill>
            <a:srgbClr val="DAF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494"/>
            <a:ext cx="7886700" cy="812006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Push-Pull communication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9884" y="1092994"/>
            <a:ext cx="3938010" cy="3842757"/>
          </a:xfrm>
        </p:spPr>
        <p:txBody>
          <a:bodyPr>
            <a:noAutofit/>
          </a:bodyPr>
          <a:lstStyle/>
          <a:p>
            <a:r>
              <a:rPr lang="en-US" sz="1600" dirty="0" smtClean="0">
                <a:latin typeface="open sans"/>
              </a:rPr>
              <a:t>Push-Pull is a communication model in which the </a:t>
            </a:r>
            <a:r>
              <a:rPr lang="en-US" sz="1600" dirty="0" smtClean="0">
                <a:solidFill>
                  <a:srgbClr val="FF0000"/>
                </a:solidFill>
                <a:latin typeface="open sans"/>
              </a:rPr>
              <a:t>data producers push the data to queues </a:t>
            </a:r>
            <a:r>
              <a:rPr lang="en-US" sz="1600" dirty="0" smtClean="0">
                <a:latin typeface="open sans"/>
              </a:rPr>
              <a:t>and the </a:t>
            </a:r>
            <a:r>
              <a:rPr lang="en-US" sz="1600" dirty="0" smtClean="0">
                <a:solidFill>
                  <a:srgbClr val="FF0000"/>
                </a:solidFill>
                <a:latin typeface="open sans"/>
              </a:rPr>
              <a:t>consumers pull the data from the queues</a:t>
            </a:r>
            <a:r>
              <a:rPr lang="en-US" sz="1600" dirty="0" smtClean="0">
                <a:latin typeface="open sans"/>
              </a:rPr>
              <a:t>. Producers do not need to be aware of the consumers. </a:t>
            </a:r>
          </a:p>
          <a:p>
            <a:r>
              <a:rPr lang="en-US" sz="1600" dirty="0" smtClean="0">
                <a:solidFill>
                  <a:srgbClr val="FF0000"/>
                </a:solidFill>
                <a:latin typeface="open sans"/>
              </a:rPr>
              <a:t>Queues help in decoupling the messaging between </a:t>
            </a:r>
            <a:r>
              <a:rPr lang="en-US" sz="1600" dirty="0" smtClean="0">
                <a:latin typeface="open sans"/>
              </a:rPr>
              <a:t>the producers and consumers. </a:t>
            </a:r>
          </a:p>
          <a:p>
            <a:r>
              <a:rPr lang="en-US" sz="1600" dirty="0" smtClean="0">
                <a:latin typeface="open sans"/>
              </a:rPr>
              <a:t>Queues also act as a buffer which helps in situations when there is a mismatch between the rate at which the producers push data and the rate at which the consumers pull data.</a:t>
            </a:r>
          </a:p>
        </p:txBody>
      </p:sp>
      <p:sp>
        <p:nvSpPr>
          <p:cNvPr id="7" name="Rectangle 6"/>
          <p:cNvSpPr/>
          <p:nvPr/>
        </p:nvSpPr>
        <p:spPr>
          <a:xfrm>
            <a:off x="-9884" y="0"/>
            <a:ext cx="152759" cy="5143500"/>
          </a:xfrm>
          <a:prstGeom prst="rect">
            <a:avLst/>
          </a:prstGeom>
          <a:solidFill>
            <a:srgbClr val="FEBD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7091238" y="4925954"/>
            <a:ext cx="1705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Bahga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Madisetti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©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897" y="4935751"/>
            <a:ext cx="308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website: http://www.internet-of-things-book.com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67853" y="1303020"/>
            <a:ext cx="5276147" cy="3415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9620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1524</Words>
  <Application>Microsoft Office PowerPoint</Application>
  <PresentationFormat>On-screen Show (16:9)</PresentationFormat>
  <Paragraphs>133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open sans</vt:lpstr>
      <vt:lpstr>Wingdings</vt:lpstr>
      <vt:lpstr>Office Theme</vt:lpstr>
      <vt:lpstr>Introduction to IOT</vt:lpstr>
      <vt:lpstr>Syllabus</vt:lpstr>
      <vt:lpstr>PowerPoint Presentation</vt:lpstr>
      <vt:lpstr>Logical Design</vt:lpstr>
      <vt:lpstr>IOT Functional Blocks</vt:lpstr>
      <vt:lpstr>PowerPoint Presentation</vt:lpstr>
      <vt:lpstr> Communication Models: Request-Response communication model</vt:lpstr>
      <vt:lpstr> Publish-Subscribe communication model</vt:lpstr>
      <vt:lpstr>Push-Pull communication model</vt:lpstr>
      <vt:lpstr>Exclusive Pair communication model</vt:lpstr>
      <vt:lpstr>REST-based Communication APIs</vt:lpstr>
      <vt:lpstr>WebSocket-based Communication APIs</vt:lpstr>
      <vt:lpstr>IOT Communication APIs</vt:lpstr>
      <vt:lpstr>IOT Communication APIs</vt:lpstr>
      <vt:lpstr>IOT Communication APIs</vt:lpstr>
      <vt:lpstr>PowerPoint Presentation</vt:lpstr>
      <vt:lpstr>IoT Levels &amp; Deployment Templates</vt:lpstr>
      <vt:lpstr>IoT Levels &amp; Deployment Templates</vt:lpstr>
      <vt:lpstr>IoT Level-1</vt:lpstr>
      <vt:lpstr>PowerPoint Presentation</vt:lpstr>
      <vt:lpstr>IoT Level-2</vt:lpstr>
      <vt:lpstr>PowerPoint Presentation</vt:lpstr>
      <vt:lpstr>IoT Level-3</vt:lpstr>
      <vt:lpstr>PowerPoint Presentation</vt:lpstr>
      <vt:lpstr>IoT Level-4</vt:lpstr>
      <vt:lpstr>PowerPoint Presentation</vt:lpstr>
      <vt:lpstr>IoT Level-5</vt:lpstr>
      <vt:lpstr>PowerPoint Presentation</vt:lpstr>
      <vt:lpstr>IoT Level-6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2020-09-28T10:25:08Z</dcterms:modified>
</cp:coreProperties>
</file>

<file path=docProps/thumbnail.jpeg>
</file>